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&amp;ehk=" ContentType="image/jpeg"/>
  <Default Extension="rels" ContentType="application/vnd.openxmlformats-package.relationships+xml"/>
  <Default Extension="xml" ContentType="application/xml"/>
  <Default Extension="jpg&amp;ehk=cYgsnbqJi" ContentType="image/jpe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7" r:id="rId2"/>
    <p:sldId id="280" r:id="rId3"/>
    <p:sldId id="313" r:id="rId4"/>
    <p:sldId id="258" r:id="rId5"/>
    <p:sldId id="260" r:id="rId6"/>
    <p:sldId id="259" r:id="rId7"/>
    <p:sldId id="263" r:id="rId8"/>
    <p:sldId id="261" r:id="rId9"/>
    <p:sldId id="281" r:id="rId10"/>
    <p:sldId id="314" r:id="rId11"/>
    <p:sldId id="267" r:id="rId12"/>
    <p:sldId id="268" r:id="rId13"/>
    <p:sldId id="269" r:id="rId14"/>
    <p:sldId id="270" r:id="rId15"/>
    <p:sldId id="282" r:id="rId16"/>
    <p:sldId id="315" r:id="rId17"/>
    <p:sldId id="271" r:id="rId18"/>
    <p:sldId id="291" r:id="rId19"/>
    <p:sldId id="292" r:id="rId20"/>
    <p:sldId id="316" r:id="rId21"/>
    <p:sldId id="273" r:id="rId22"/>
    <p:sldId id="274" r:id="rId23"/>
    <p:sldId id="275" r:id="rId24"/>
    <p:sldId id="293" r:id="rId25"/>
    <p:sldId id="294" r:id="rId26"/>
    <p:sldId id="295" r:id="rId27"/>
    <p:sldId id="296" r:id="rId28"/>
    <p:sldId id="297" r:id="rId29"/>
    <p:sldId id="318" r:id="rId30"/>
    <p:sldId id="299" r:id="rId31"/>
    <p:sldId id="300" r:id="rId32"/>
    <p:sldId id="302" r:id="rId33"/>
    <p:sldId id="301" r:id="rId34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2902" autoAdjust="0"/>
  </p:normalViewPr>
  <p:slideViewPr>
    <p:cSldViewPr snapToGrid="0">
      <p:cViewPr varScale="1">
        <p:scale>
          <a:sx n="59" d="100"/>
          <a:sy n="59" d="100"/>
        </p:scale>
        <p:origin x="95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3AD82F-E9A4-4266-AA9E-F99F3398E2D5}" type="datetimeFigureOut">
              <a:rPr lang="hu-HU" smtClean="0"/>
              <a:t>2025. 03. 17.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0F3F71-D69D-4F54-B323-1A9B3D27C0A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35925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F3F71-D69D-4F54-B323-1A9B3D27C0A2}" type="slidenum">
              <a:rPr lang="hu-HU" smtClean="0"/>
              <a:t>30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28232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3/17/2025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936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dirty="0"/>
              <a:t>3/17/2025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306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dirty="0"/>
              <a:t>3/17/2025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1015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Cím, szöveg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3">
            <a:extLst>
              <a:ext uri="{FF2B5EF4-FFF2-40B4-BE49-F238E27FC236}">
                <a16:creationId xmlns:a16="http://schemas.microsoft.com/office/drawing/2014/main" id="{3415C3EC-740B-4B78-9FBA-95165CC4F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2FBC95-2B6A-4CEA-9B99-A3625B48020A}" type="datetimeFigureOut">
              <a:rPr lang="hu-HU"/>
              <a:pPr>
                <a:defRPr/>
              </a:pPr>
              <a:t>2025. 03. 17.</a:t>
            </a:fld>
            <a:endParaRPr lang="hu-HU"/>
          </a:p>
        </p:txBody>
      </p:sp>
      <p:sp>
        <p:nvSpPr>
          <p:cNvPr id="6" name="Élőláb helye 4">
            <a:extLst>
              <a:ext uri="{FF2B5EF4-FFF2-40B4-BE49-F238E27FC236}">
                <a16:creationId xmlns:a16="http://schemas.microsoft.com/office/drawing/2014/main" id="{2D92A2A5-A11D-4F80-AB41-1E144DD66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7" name="Dia számának helye 5">
            <a:extLst>
              <a:ext uri="{FF2B5EF4-FFF2-40B4-BE49-F238E27FC236}">
                <a16:creationId xmlns:a16="http://schemas.microsoft.com/office/drawing/2014/main" id="{5A042F2E-638C-489E-A966-668A8F0C0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A349DD-D246-4664-8A81-1B1A43E864EE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6187280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11324875" y="6467128"/>
            <a:ext cx="39145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C2DE46A0-92A9-4CB6-B66D-C429D4C93DD8}" type="slidenum">
              <a:rPr lang="en-GB" sz="900" smtClean="0">
                <a:solidFill>
                  <a:schemeClr val="bg1"/>
                </a:solidFill>
                <a:latin typeface="Titillium" pitchFamily="50" charset="0"/>
              </a:rPr>
              <a:t>‹#›</a:t>
            </a:fld>
            <a:endParaRPr lang="en-GB" sz="900" dirty="0">
              <a:solidFill>
                <a:schemeClr val="bg1"/>
              </a:solidFill>
              <a:latin typeface="Titillium" pitchFamily="50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38" y="5688000"/>
            <a:ext cx="3072773" cy="648000"/>
          </a:xfrm>
          <a:prstGeom prst="rect">
            <a:avLst/>
          </a:prstGeom>
        </p:spPr>
      </p:pic>
      <p:pic>
        <p:nvPicPr>
          <p:cNvPr id="15" name="Picture 2" descr="F:\Birmingham\MSU\Creative Services\DG EAC Framework jobs\EIT\2014 EIT re-brand\Brand elements examples\Mock-ups\Examples\Powerpoint Template\Old\Graphic_element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34" t="44539" r="10505" b="-1202"/>
          <a:stretch/>
        </p:blipFill>
        <p:spPr bwMode="auto">
          <a:xfrm>
            <a:off x="8812221" y="1"/>
            <a:ext cx="3379779" cy="151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3393" y="541719"/>
            <a:ext cx="7872908" cy="432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23393" y="1196976"/>
            <a:ext cx="7872908" cy="4176713"/>
          </a:xfrm>
          <a:prstGeom prst="rect">
            <a:avLst/>
          </a:prstGeom>
        </p:spPr>
        <p:txBody>
          <a:bodyPr/>
          <a:lstStyle>
            <a:lvl1pPr marL="0" indent="-180000">
              <a:lnSpc>
                <a:spcPct val="113000"/>
              </a:lnSpc>
              <a:spcBef>
                <a:spcPts val="0"/>
              </a:spcBef>
              <a:buClr>
                <a:schemeClr val="tx2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648000" indent="-180000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/>
            </a:lvl2pPr>
            <a:lvl3pPr indent="-180000">
              <a:lnSpc>
                <a:spcPct val="113000"/>
              </a:lnSpc>
              <a:buClr>
                <a:schemeClr val="tx2"/>
              </a:buClr>
              <a:defRPr sz="2000" baseline="0"/>
            </a:lvl3pPr>
            <a:lvl4pPr marL="1600200" indent="-180000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/>
            </a:lvl4pPr>
          </a:lstStyle>
          <a:p>
            <a:pPr lvl="0"/>
            <a:r>
              <a:rPr lang="en-GB" sz="2000" dirty="0"/>
              <a:t>Text Here</a:t>
            </a:r>
          </a:p>
          <a:p>
            <a:pPr lvl="1"/>
            <a:r>
              <a:rPr lang="en-GB" sz="2000" dirty="0"/>
              <a:t>Text Here</a:t>
            </a:r>
          </a:p>
          <a:p>
            <a:pPr lvl="2"/>
            <a:r>
              <a:rPr lang="en-GB" dirty="0"/>
              <a:t>Text Here</a:t>
            </a:r>
          </a:p>
          <a:p>
            <a:pPr lvl="3"/>
            <a:r>
              <a:rPr lang="en-GB" dirty="0"/>
              <a:t>Text Here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6247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dirty="0"/>
              <a:t>3/17/2025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111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46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dirty="0"/>
              <a:t>3/17/2025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184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dirty="0"/>
              <a:t>3/17/2025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280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dirty="0"/>
              <a:t>3/17/2025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382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dirty="0"/>
              <a:t>3/17/2025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877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dirty="0"/>
              <a:t>3/17/2025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047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3/17/2025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886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3/17/2025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67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ec.europa.eu/programmes/horizon2020/en/how-get-funding" TargetMode="Externa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c.europa.eu/programmes/horizon2020/en/h2020-sections" TargetMode="External"/><Relationship Id="rId2" Type="http://schemas.openxmlformats.org/officeDocument/2006/relationships/hyperlink" Target="https://ec.europa.eu/programmes/horizon2020/en/what-work-programme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ec.europa.eu/programmes/horizon2020/find-your-area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ec.europa.eu/growth/smes/promoting-entrepreneurship/support_en" TargetMode="External"/><Relationship Id="rId2" Type="http://schemas.openxmlformats.org/officeDocument/2006/relationships/hyperlink" Target="https://ec.europa.eu/digital-single-market/en/startup-europe" TargetMode="Externa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ec.europa.eu/growth/smes/promoting-entrepreneurship/advice-opportunities/start-up-procedures_en" TargetMode="Externa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ec.europa.eu/growth/contracts-grants/calls-for-proposals/about-our-grants_en?field_section_tid=144" TargetMode="Externa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iuxy.net/ebooks-gratis/3959254-coleccion-libros-finanzas-descargar-pdf-gratis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zotoz.blogspot.com/2013/04/definition-and-understanding-investment.html" TargetMode="External"/><Relationship Id="rId2" Type="http://schemas.openxmlformats.org/officeDocument/2006/relationships/image" Target="../media/image7.jpg&amp;ehk=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hyperlink" Target="http://www.investitwisely.com/" TargetMode="External"/><Relationship Id="rId4" Type="http://schemas.openxmlformats.org/officeDocument/2006/relationships/image" Target="../media/image8.jpg&amp;ehk=cYgsnbqJi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vestitwisely.com/" TargetMode="External"/><Relationship Id="rId2" Type="http://schemas.openxmlformats.org/officeDocument/2006/relationships/image" Target="../media/image8.jpg&amp;ehk=cYgsnbqJi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8F9D56E-21C3-430B-975F-8115842410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815" y="1289756"/>
            <a:ext cx="10782300" cy="3352800"/>
          </a:xfrm>
        </p:spPr>
        <p:txBody>
          <a:bodyPr/>
          <a:lstStyle/>
          <a:p>
            <a:pPr algn="r"/>
            <a:r>
              <a:rPr lang="hu-HU" sz="7200" dirty="0" smtClean="0"/>
              <a:t>Az induló innovatív </a:t>
            </a:r>
            <a:r>
              <a:rPr lang="hu-HU" sz="7200" dirty="0"/>
              <a:t>vállalkozások finanszírozási lehetőségei</a:t>
            </a:r>
            <a:br>
              <a:rPr lang="hu-HU" sz="7200" dirty="0"/>
            </a:br>
            <a:r>
              <a:rPr lang="hu-HU" sz="3200" dirty="0"/>
              <a:t>Innovatív vállalkozás menedzsment </a:t>
            </a:r>
            <a:r>
              <a:rPr lang="hu-HU" sz="3200" dirty="0" smtClean="0"/>
              <a:t/>
            </a:r>
            <a:br>
              <a:rPr lang="hu-HU" sz="3200" dirty="0" smtClean="0"/>
            </a:br>
            <a:r>
              <a:rPr lang="hu-HU" sz="3200" dirty="0" smtClean="0"/>
              <a:t>6. előadás és szeminárium</a:t>
            </a:r>
            <a:br>
              <a:rPr lang="hu-HU" sz="3200" dirty="0" smtClean="0"/>
            </a:br>
            <a:r>
              <a:rPr lang="hu-HU" sz="3200" dirty="0" smtClean="0"/>
              <a:t>Dr. Hegyi Barbara</a:t>
            </a:r>
            <a:r>
              <a:rPr lang="hu-HU" sz="7200" dirty="0"/>
              <a:t/>
            </a:r>
            <a:br>
              <a:rPr lang="hu-HU" sz="7200" dirty="0"/>
            </a:br>
            <a:endParaRPr lang="hu-HU" sz="7200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89159BD-0918-4EF4-B15E-6FB9E9061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504" y="5212080"/>
            <a:ext cx="9228201" cy="1645920"/>
          </a:xfrm>
        </p:spPr>
        <p:txBody>
          <a:bodyPr/>
          <a:lstStyle/>
          <a:p>
            <a:r>
              <a:rPr lang="hu-HU" dirty="0"/>
              <a:t>Bevételek, kiadások legfőbb típusai, főbb finanszírozási </a:t>
            </a:r>
            <a:r>
              <a:rPr lang="hu-HU" dirty="0" smtClean="0"/>
              <a:t>lehetőségek az innovatív vállalkozások induló szakaszában, </a:t>
            </a:r>
            <a:r>
              <a:rPr lang="hu-HU" dirty="0"/>
              <a:t>a pénzügyi tervezés </a:t>
            </a:r>
            <a:r>
              <a:rPr lang="hu-HU" dirty="0" smtClean="0"/>
              <a:t>jelentősége</a:t>
            </a:r>
            <a:endParaRPr lang="hu-HU" dirty="0"/>
          </a:p>
        </p:txBody>
      </p:sp>
      <p:pic>
        <p:nvPicPr>
          <p:cNvPr id="4" name="Kép 3" descr="Digital Economy : Towards an actual valuation of digital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70" y="2164080"/>
            <a:ext cx="282892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6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Üzleti angyalok és kockázati tőkebefektetők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 descr="LinkedIn doet iets goed! | Online netwerk | Recruitment ..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975" y="3734356"/>
            <a:ext cx="3252592" cy="245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65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9" y="0"/>
            <a:ext cx="11519684" cy="6479822"/>
          </a:xfrm>
          <a:prstGeom prst="rect">
            <a:avLst/>
          </a:prstGeom>
        </p:spPr>
      </p:pic>
      <p:sp>
        <p:nvSpPr>
          <p:cNvPr id="5" name="Szövegdoboz 4"/>
          <p:cNvSpPr txBox="1"/>
          <p:nvPr/>
        </p:nvSpPr>
        <p:spPr>
          <a:xfrm>
            <a:off x="6701589" y="6479822"/>
            <a:ext cx="5342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Forrás: EIT Digital I&amp;E </a:t>
            </a:r>
            <a:r>
              <a:rPr lang="hu-HU" dirty="0" err="1" smtClean="0"/>
              <a:t>Basics</a:t>
            </a:r>
            <a:r>
              <a:rPr lang="hu-HU" dirty="0" smtClean="0"/>
              <a:t> </a:t>
            </a:r>
            <a:r>
              <a:rPr lang="hu-HU" dirty="0" err="1" smtClean="0"/>
              <a:t>Blueprint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22584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58198"/>
          </a:xfrm>
        </p:spPr>
        <p:txBody>
          <a:bodyPr>
            <a:normAutofit/>
          </a:bodyPr>
          <a:lstStyle/>
          <a:p>
            <a:r>
              <a:rPr lang="hu-HU" dirty="0" smtClean="0"/>
              <a:t>Üzleti angyalok és kockázati tőkebefektetők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9050" y="1458525"/>
            <a:ext cx="10753725" cy="4434276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 Az üzleti angyalok és a kockázati tőkebefektetők között sok hasonlóság, de több különbség fedezhető fel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 Az üzleti angyalok tehetős egyének, akik a saját pénzüket fektetik be várhatóan jövedelmező üzleti lehetőségekbe, jellemzően van tapasztalatuk az adott üzleti területen.  A kockázati tőkebefektetők cégeket képviselnek, akik több személy vagy társaság pénzét fektetik be abból azokból az alapokból, amelyeket menedzselnek </a:t>
            </a:r>
            <a:r>
              <a:rPr lang="hu-HU" dirty="0" smtClean="0">
                <a:sym typeface="Wingdings" panose="05000000000000000000" pitchFamily="2" charset="2"/>
              </a:rPr>
              <a:t> ez a különbség meghatározza a befektetéssel kapcsolatos kockázatvállalási képességüket és a befektetés hatókörét</a:t>
            </a:r>
            <a:endParaRPr lang="hu-HU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 Az üzleti angyalok jellemzően egy vállalkozásba a nagyon korai szakaszban fektetnek be, jellemzően olyan területen, amelyen tudással, tapasztalattal rendelkeznek, ezért nem csak befektetést ajánlanak, hanem személyes kapcsolati hálójukat és üzletépítési </a:t>
            </a:r>
            <a:r>
              <a:rPr lang="hu-HU" dirty="0" err="1" smtClean="0"/>
              <a:t>know-howjukat</a:t>
            </a:r>
            <a:r>
              <a:rPr lang="hu-HU" dirty="0" smtClean="0"/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 A kockázati tőkebefektetők jellemzően későbbi szakaszban fektetnek be vállalkozásokba, amikor azok már elindították működésüket és a kockázat valamelyest emiatt kisebb. A céljuk az, hogy addig tartsák befektetésüket a vállalkozásban, amíg az gyorsan növekszik és készen áll arra, hogy felvásárolják vagy részvényt bocsásson ki. 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454" y="5223630"/>
            <a:ext cx="2905546" cy="163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455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0" y="0"/>
            <a:ext cx="12007516" cy="1658198"/>
          </a:xfrm>
        </p:spPr>
        <p:txBody>
          <a:bodyPr/>
          <a:lstStyle/>
          <a:p>
            <a:r>
              <a:rPr lang="hu-HU" dirty="0"/>
              <a:t>Üzleti angyalok és kockázati tőkebefektetők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91234" y="1368213"/>
            <a:ext cx="10753725" cy="3766185"/>
          </a:xfrm>
        </p:spPr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 Az üzleti angyalok korábban fektetnek be, korábban, mint a kockázati tőkebefektetők, így nagyobb a kockázat is, amit vállalnak. 5 éven túl a befektetett tőkéjük 9-10-szeres megtérülésére számítanak.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 Amiért ilyen nagyon magas megtérüléssel számolnak a sikeres befektetések esetén, az az ok, hogy a befektetéseik másik fele elég a sikertelen vállalkozásoknál.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 Tehát mind az üzleti angyalok, mind pedig a kockázati tőkebefektetők 20-30%-</a:t>
            </a:r>
            <a:r>
              <a:rPr lang="hu-HU" dirty="0" err="1" smtClean="0"/>
              <a:t>os</a:t>
            </a:r>
            <a:r>
              <a:rPr lang="hu-HU" dirty="0" smtClean="0"/>
              <a:t> éves átlagos megtérüléssel számolnak.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 Az üzleti angyalokkal kötendő megállapodás gyors, mivel minimális tárgyalásokra és átvilágításra kell számítani, de a kockázati tőkebefektetők esetében hosszadalmas, több hónapon át tartó egyeztetésekkel kell kalkulálni. A kockázati tőkebefektetők alapos cégátvilágítást végeznek, megvizsgálják a piaci lehetőségeket és a csapatösszetételt is. 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454" y="5223630"/>
            <a:ext cx="2905546" cy="163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52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0" y="0"/>
            <a:ext cx="11534776" cy="1658198"/>
          </a:xfrm>
        </p:spPr>
        <p:txBody>
          <a:bodyPr/>
          <a:lstStyle/>
          <a:p>
            <a:r>
              <a:rPr lang="hu-HU" dirty="0"/>
              <a:t>Üzleti angyalok és kockázati tőkebefektetők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 A kockázati tőkebefektetők nem avatkoznak be a cég mindennapos folyamataiba, de nagy elkötelezettséget és felelősséget várnak el, és van egy helyük az igazgatói tanácsban.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Ugyanakkor az üzleti angyalok sokkal inkább napi kapcsolatban állnak a menedzsmenttel és mentori kapcsolatban állnak a céggel.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Legvégül nagyon fontos megjegyezni, hogy ha a külső finanszírozási lehetőségek közül e kettő bármelyikét választja a cég, óriási felelősséget jelent: a cég tőkéjéből kapnak részesedést! 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454" y="5223630"/>
            <a:ext cx="2905546" cy="163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8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45192" y="499533"/>
            <a:ext cx="10772775" cy="1658198"/>
          </a:xfrm>
        </p:spPr>
        <p:txBody>
          <a:bodyPr>
            <a:normAutofit/>
          </a:bodyPr>
          <a:lstStyle/>
          <a:p>
            <a:r>
              <a:rPr lang="hu-HU" dirty="0" smtClean="0"/>
              <a:t>Mit várnak a kockázati tőkebefektetők egy </a:t>
            </a:r>
            <a:r>
              <a:rPr lang="hu-HU" dirty="0" err="1" smtClean="0"/>
              <a:t>startuptól</a:t>
            </a:r>
            <a:r>
              <a:rPr lang="hu-HU" dirty="0" smtClean="0"/>
              <a:t>? 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39771" y="2288407"/>
            <a:ext cx="10753725" cy="3766185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 Kockázati tőkebefektetők (kockázati befektetők és üzleti angyalok):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 smtClean="0"/>
              <a:t>Csapat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 smtClean="0"/>
              <a:t>Piac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 smtClean="0"/>
              <a:t>Üzleti modell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 smtClean="0"/>
              <a:t>Finanszírozási igény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 smtClean="0"/>
              <a:t>Kilépési potenciál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u-HU" dirty="0" smtClean="0"/>
              <a:t>Ha egy kockázati befektetés történik, a befektetők egyszer – jellemzően 5-7 éven belül – el akarja adni a részesedését.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u-HU" dirty="0" smtClean="0"/>
              <a:t>A </a:t>
            </a:r>
            <a:r>
              <a:rPr lang="hu-HU" dirty="0" err="1" smtClean="0"/>
              <a:t>startupnak</a:t>
            </a:r>
            <a:r>
              <a:rPr lang="hu-HU" dirty="0" smtClean="0"/>
              <a:t> tisztában kell lennie azzal, hogy mennyi ideig tervezi a befektetők a pénzét ilyen módon lekötni. Szükséges egyeztetni arról, hogy várhatóan kik vásárolják fel a céget vagy van egy részvénykibocsátási célunk. Általánosságban a befektetők alacsony befektetésért cserébe magas eladási árat céloznak (</a:t>
            </a:r>
            <a:r>
              <a:rPr lang="en-US" dirty="0" smtClean="0"/>
              <a:t>“</a:t>
            </a:r>
            <a:r>
              <a:rPr lang="en-US" dirty="0"/>
              <a:t>buy low and sell high</a:t>
            </a:r>
            <a:r>
              <a:rPr lang="en-US" dirty="0" smtClean="0"/>
              <a:t>”</a:t>
            </a:r>
            <a:r>
              <a:rPr lang="hu-HU" dirty="0" smtClean="0"/>
              <a:t>)</a:t>
            </a:r>
            <a:r>
              <a:rPr lang="en-US" dirty="0" smtClean="0"/>
              <a:t>, </a:t>
            </a:r>
            <a:r>
              <a:rPr lang="hu-HU" dirty="0" smtClean="0"/>
              <a:t>inkább mintsem részesedéseket halmozzanak</a:t>
            </a:r>
            <a:r>
              <a:rPr lang="en-US" dirty="0" smtClean="0"/>
              <a:t>.</a:t>
            </a:r>
            <a:endParaRPr lang="hu-HU" dirty="0"/>
          </a:p>
        </p:txBody>
      </p:sp>
      <p:pic>
        <p:nvPicPr>
          <p:cNvPr id="4" name="Kép 3" descr="Here is Why Losing Money in Investing Can Cause You to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446" y="1480499"/>
            <a:ext cx="3610554" cy="217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604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Közösségi finanszírozás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 descr="Crowdfunding: l'Italia è il primo paese Europeo a regolarlo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618" y="3832964"/>
            <a:ext cx="4033381" cy="302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893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5803" y="222806"/>
            <a:ext cx="10772775" cy="1658198"/>
          </a:xfrm>
        </p:spPr>
        <p:txBody>
          <a:bodyPr/>
          <a:lstStyle/>
          <a:p>
            <a:r>
              <a:rPr lang="hu-HU" dirty="0" err="1" smtClean="0"/>
              <a:t>Crowdfunding</a:t>
            </a:r>
            <a:r>
              <a:rPr lang="hu-HU" dirty="0" smtClean="0"/>
              <a:t> – </a:t>
            </a:r>
            <a:br>
              <a:rPr lang="hu-HU" dirty="0" smtClean="0"/>
            </a:br>
            <a:r>
              <a:rPr lang="hu-HU" dirty="0" smtClean="0"/>
              <a:t>Közösségi finanszírozás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37607" y="2979915"/>
            <a:ext cx="10753725" cy="3766185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 Egy másik, egyre terjedő forma a közösségi finanszírozás: nagy számú kis hozzájárulás, amelynek nagyon sok formája lehet.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A közösségi finanszírozás nemcsak ahhoz segíti hozzá a vállalkozást, hogy tömegek előtt </a:t>
            </a:r>
            <a:r>
              <a:rPr lang="hu-HU" dirty="0" err="1" smtClean="0"/>
              <a:t>pitcheljen</a:t>
            </a:r>
            <a:r>
              <a:rPr lang="hu-HU" dirty="0" smtClean="0"/>
              <a:t>, hanem ahhoz is, hogy tesztelje a termék vagy szolgáltatás iránti szükségletet és sikeres fogadtatás esetén finanszírozást is kapjon. Ráadásul a közösségi finanszírozásban résztvevők érzelmileg is elkötelezettek a hozzájárulásuk révén.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A közösségi finanszírozás nem képes egy-egy fejlődési szakaszt megfinanszírozni, csak annak egy részét, jellemzően termékfejlesztést célzó kampányok sikeresek – amelyek pedig hozzájárulnak a marketing üzenetek megfogalmazásához is!</a:t>
            </a:r>
          </a:p>
          <a:p>
            <a:pPr>
              <a:buFont typeface="Arial" panose="020B0604020202020204" pitchFamily="34" charset="0"/>
              <a:buChar char="•"/>
            </a:pPr>
            <a:endParaRPr lang="hu-HU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 Közösségi finanszírozási platformok pl.: </a:t>
            </a:r>
            <a:r>
              <a:rPr lang="en-US" dirty="0" smtClean="0"/>
              <a:t>Kickstarter</a:t>
            </a:r>
            <a:r>
              <a:rPr lang="hu-HU" dirty="0" smtClean="0"/>
              <a:t>, </a:t>
            </a:r>
            <a:r>
              <a:rPr lang="en-US" dirty="0" smtClean="0"/>
              <a:t>Indi</a:t>
            </a:r>
            <a:r>
              <a:rPr lang="hu-HU" dirty="0" smtClean="0"/>
              <a:t>e</a:t>
            </a:r>
            <a:r>
              <a:rPr lang="en-US" dirty="0" err="1" smtClean="0"/>
              <a:t>gogo</a:t>
            </a:r>
            <a:r>
              <a:rPr lang="hu-HU" dirty="0" smtClean="0"/>
              <a:t>, </a:t>
            </a:r>
            <a:r>
              <a:rPr lang="hu-HU" dirty="0" err="1" smtClean="0"/>
              <a:t>Gofundme</a:t>
            </a:r>
            <a:endParaRPr lang="hu-HU" dirty="0" smtClean="0"/>
          </a:p>
        </p:txBody>
      </p:sp>
      <p:pic>
        <p:nvPicPr>
          <p:cNvPr id="7" name="Kép 6" descr="Crowd Sourcing - Sharinga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866" y="0"/>
            <a:ext cx="5554133" cy="277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2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Kickstarter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 rotWithShape="1">
          <a:blip r:embed="rId2"/>
          <a:srcRect t="1221"/>
          <a:stretch/>
        </p:blipFill>
        <p:spPr>
          <a:xfrm>
            <a:off x="4078705" y="2294272"/>
            <a:ext cx="8113295" cy="456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30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Indiegogo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589" y="1828269"/>
            <a:ext cx="8919411" cy="501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895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Témakörök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 A pénzügyi tervezés és a finanszírozási lehetőségek megismerésének fontossága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Lehetséges finanszírozási formák a vállalkozás fejlődésének különböző szakaszaiban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Az egyes finanszírozási módok jellemzői, tartalma és a bennük rejlő lehetőségek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Példák a különböző finanszírozási formákra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70415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53400" y="3084734"/>
            <a:ext cx="10780776" cy="3355848"/>
          </a:xfrm>
        </p:spPr>
        <p:txBody>
          <a:bodyPr/>
          <a:lstStyle/>
          <a:p>
            <a:r>
              <a:rPr lang="hu-HU" dirty="0" smtClean="0"/>
              <a:t>Pályázati források</a:t>
            </a:r>
            <a:endParaRPr lang="hu-HU" dirty="0"/>
          </a:p>
        </p:txBody>
      </p:sp>
      <p:pic>
        <p:nvPicPr>
          <p:cNvPr id="4" name="Kép 3" descr="Support Groups - Bloomington-Normal - LocalWik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100" y="0"/>
            <a:ext cx="44069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94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Public </a:t>
            </a:r>
            <a:r>
              <a:rPr lang="hu-HU" dirty="0" err="1" smtClean="0"/>
              <a:t>grants</a:t>
            </a:r>
            <a:r>
              <a:rPr lang="hu-HU" dirty="0" smtClean="0"/>
              <a:t>// pályázati források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 A támogatások pályázati felhívásokra beadott projektjavaslatok révén érhetők 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Különböző időszakokban, különböző kiíróknál más témákban vagy tevékenységekre érhetők el pályázati források</a:t>
            </a:r>
            <a:endParaRPr lang="hu-HU" dirty="0"/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 Az elérhető pályázati támogatási formák (támogatási arány, feltételek) az egyes pályázati felhívásokban változnak</a:t>
            </a:r>
            <a:endParaRPr lang="hu-HU" dirty="0"/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 Mindig vannak nyitott felhívások, de nem mindegyik felel meg az aktuális finanszírozási igényünknek…. </a:t>
            </a:r>
            <a:endParaRPr lang="hu-HU" dirty="0"/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Az innovatív folyamatok támogatásának kiemelt szerepe van az EU-s és a hazai támogatási keretprogramokban 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Példák: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 smtClean="0"/>
              <a:t>NKFIH – </a:t>
            </a:r>
            <a:r>
              <a:rPr lang="hu-HU" dirty="0" err="1" smtClean="0"/>
              <a:t>Calls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SMEs</a:t>
            </a:r>
            <a:r>
              <a:rPr lang="hu-HU" dirty="0" smtClean="0"/>
              <a:t>, </a:t>
            </a:r>
            <a:r>
              <a:rPr lang="hu-HU" dirty="0" err="1" smtClean="0"/>
              <a:t>startups</a:t>
            </a:r>
            <a:endParaRPr lang="hu-HU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 smtClean="0"/>
              <a:t>H2020 EU </a:t>
            </a:r>
            <a:r>
              <a:rPr lang="hu-HU" dirty="0" err="1" smtClean="0"/>
              <a:t>grants</a:t>
            </a:r>
            <a:endParaRPr lang="hu-HU" dirty="0"/>
          </a:p>
        </p:txBody>
      </p:sp>
      <p:pic>
        <p:nvPicPr>
          <p:cNvPr id="4" name="Kép 3" descr="June | 2014 | University of Lincoln Research Blog | P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0"/>
            <a:ext cx="2857500" cy="1600200"/>
          </a:xfrm>
          <a:prstGeom prst="rect">
            <a:avLst/>
          </a:prstGeom>
        </p:spPr>
      </p:pic>
      <p:sp>
        <p:nvSpPr>
          <p:cNvPr id="5" name="Szövegdoboz 4"/>
          <p:cNvSpPr txBox="1"/>
          <p:nvPr/>
        </p:nvSpPr>
        <p:spPr>
          <a:xfrm>
            <a:off x="676656" y="6189345"/>
            <a:ext cx="9734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chemeClr val="accent6">
                    <a:lumMod val="75000"/>
                  </a:schemeClr>
                </a:solidFill>
              </a:rPr>
              <a:t>Vissza nem térítendő támogatás, de nem ajándék!</a:t>
            </a:r>
            <a:r>
              <a:rPr lang="hu-HU" dirty="0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hu-HU" dirty="0" err="1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ld</a:t>
            </a:r>
            <a:r>
              <a:rPr lang="hu-HU" dirty="0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! később tervezési és finanszírozási sajátosságok </a:t>
            </a:r>
            <a:endParaRPr lang="hu-HU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098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-857250"/>
            <a:ext cx="15240000" cy="8572500"/>
          </a:xfrm>
          <a:prstGeom prst="rect">
            <a:avLst/>
          </a:prstGeom>
        </p:spPr>
      </p:pic>
      <p:sp>
        <p:nvSpPr>
          <p:cNvPr id="3" name="Szövegdoboz 2"/>
          <p:cNvSpPr txBox="1"/>
          <p:nvPr/>
        </p:nvSpPr>
        <p:spPr>
          <a:xfrm>
            <a:off x="7399421" y="6673334"/>
            <a:ext cx="2622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dirty="0" smtClean="0">
                <a:solidFill>
                  <a:schemeClr val="accent6">
                    <a:lumMod val="75000"/>
                  </a:schemeClr>
                </a:solidFill>
              </a:rPr>
              <a:t>NKFIH</a:t>
            </a:r>
            <a:endParaRPr lang="hu-HU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550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86"/>
            <a:ext cx="11798588" cy="66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91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u-HU" dirty="0" err="1"/>
              <a:t>How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get</a:t>
            </a:r>
            <a:r>
              <a:rPr lang="hu-HU" dirty="0"/>
              <a:t> </a:t>
            </a:r>
            <a:r>
              <a:rPr lang="hu-HU" dirty="0" err="1"/>
              <a:t>funding</a:t>
            </a:r>
            <a:r>
              <a:rPr lang="hu-HU" dirty="0"/>
              <a:t>?- </a:t>
            </a:r>
            <a:r>
              <a:rPr lang="hu-HU" dirty="0" err="1"/>
              <a:t>Example</a:t>
            </a:r>
            <a:r>
              <a:rPr lang="hu-HU" dirty="0"/>
              <a:t> H2020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sz="quarter" idx="16"/>
          </p:nvPr>
        </p:nvSpPr>
        <p:spPr>
          <a:xfrm>
            <a:off x="150860" y="1327759"/>
            <a:ext cx="3832417" cy="4176713"/>
          </a:xfrm>
        </p:spPr>
        <p:txBody>
          <a:bodyPr/>
          <a:lstStyle/>
          <a:p>
            <a:r>
              <a:rPr lang="hu-HU" u="sng" dirty="0">
                <a:hlinkClick r:id="rId2"/>
              </a:rPr>
              <a:t>General </a:t>
            </a:r>
            <a:r>
              <a:rPr lang="hu-HU" u="sng" dirty="0" err="1">
                <a:hlinkClick r:id="rId2"/>
              </a:rPr>
              <a:t>information</a:t>
            </a:r>
            <a:endParaRPr lang="hu-HU" u="sng" dirty="0">
              <a:hlinkClick r:id="rId2"/>
            </a:endParaRPr>
          </a:p>
          <a:p>
            <a:r>
              <a:rPr lang="hu-HU" dirty="0">
                <a:hlinkClick r:id="rId2"/>
              </a:rPr>
              <a:t>https://ec.europa.eu/programmes/horizon2020/en/how-get-funding</a:t>
            </a:r>
            <a:endParaRPr lang="hu-HU" dirty="0"/>
          </a:p>
          <a:p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 rotWithShape="1">
          <a:blip r:embed="rId3"/>
          <a:srcRect l="21104" t="16691" r="24026"/>
          <a:stretch/>
        </p:blipFill>
        <p:spPr>
          <a:xfrm>
            <a:off x="5841304" y="1327759"/>
            <a:ext cx="6350696" cy="542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33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u-HU" dirty="0"/>
              <a:t>H2020 </a:t>
            </a:r>
            <a:r>
              <a:rPr lang="hu-HU" dirty="0" err="1"/>
              <a:t>work</a:t>
            </a:r>
            <a:r>
              <a:rPr lang="hu-HU" dirty="0"/>
              <a:t> </a:t>
            </a:r>
            <a:r>
              <a:rPr lang="hu-HU" dirty="0" err="1"/>
              <a:t>programme</a:t>
            </a:r>
            <a:r>
              <a:rPr lang="hu-HU" dirty="0"/>
              <a:t> and </a:t>
            </a:r>
            <a:r>
              <a:rPr lang="hu-HU" dirty="0" err="1"/>
              <a:t>programme</a:t>
            </a:r>
            <a:r>
              <a:rPr lang="hu-HU" dirty="0"/>
              <a:t> </a:t>
            </a:r>
            <a:r>
              <a:rPr lang="hu-HU" dirty="0" err="1"/>
              <a:t>sections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sz="quarter" idx="16"/>
          </p:nvPr>
        </p:nvSpPr>
        <p:spPr>
          <a:xfrm>
            <a:off x="2207569" y="1700809"/>
            <a:ext cx="5904681" cy="4176713"/>
          </a:xfrm>
        </p:spPr>
        <p:txBody>
          <a:bodyPr/>
          <a:lstStyle/>
          <a:p>
            <a:r>
              <a:rPr lang="hu-HU" dirty="0">
                <a:hlinkClick r:id="rId2"/>
              </a:rPr>
              <a:t>https://ec.europa.eu/programmes/horizon2020/en/what-work-programme</a:t>
            </a:r>
            <a:r>
              <a:rPr lang="hu-HU" dirty="0"/>
              <a:t>       //</a:t>
            </a:r>
            <a:r>
              <a:rPr lang="hu-HU" dirty="0" err="1"/>
              <a:t>overview</a:t>
            </a:r>
            <a:r>
              <a:rPr lang="hu-HU" dirty="0"/>
              <a:t>//</a:t>
            </a:r>
          </a:p>
          <a:p>
            <a:r>
              <a:rPr lang="hu-HU" dirty="0">
                <a:hlinkClick r:id="rId3"/>
              </a:rPr>
              <a:t>https://ec.europa.eu/programmes/horizon2020/en/h2020-sections</a:t>
            </a:r>
            <a:endParaRPr lang="hu-HU" dirty="0"/>
          </a:p>
          <a:p>
            <a:endParaRPr lang="hu-HU" dirty="0"/>
          </a:p>
          <a:p>
            <a:endParaRPr lang="hu-HU" dirty="0"/>
          </a:p>
          <a:p>
            <a:r>
              <a:rPr lang="hu-HU" dirty="0" err="1"/>
              <a:t>Find</a:t>
            </a:r>
            <a:r>
              <a:rPr lang="hu-HU" dirty="0"/>
              <a:t> </a:t>
            </a:r>
            <a:r>
              <a:rPr lang="hu-HU" dirty="0" err="1"/>
              <a:t>your</a:t>
            </a:r>
            <a:r>
              <a:rPr lang="hu-HU" dirty="0"/>
              <a:t> </a:t>
            </a:r>
            <a:r>
              <a:rPr lang="hu-HU" dirty="0" err="1"/>
              <a:t>area</a:t>
            </a:r>
            <a:r>
              <a:rPr lang="hu-HU" dirty="0"/>
              <a:t>:</a:t>
            </a:r>
          </a:p>
          <a:p>
            <a:r>
              <a:rPr lang="hu-HU" dirty="0">
                <a:hlinkClick r:id="rId4"/>
              </a:rPr>
              <a:t>https://ec.europa.eu/programmes/horizon2020/find-your-area</a:t>
            </a:r>
            <a:endParaRPr lang="hu-HU" dirty="0"/>
          </a:p>
          <a:p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4568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u-HU" dirty="0" err="1"/>
              <a:t>Startup</a:t>
            </a:r>
            <a:r>
              <a:rPr lang="hu-HU" dirty="0"/>
              <a:t> Europe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hu-HU" dirty="0">
                <a:hlinkClick r:id="rId2"/>
              </a:rPr>
              <a:t>https://ec.europa.eu/digital-single-market/en/startup-europe</a:t>
            </a:r>
            <a:endParaRPr lang="hu-HU" dirty="0"/>
          </a:p>
          <a:p>
            <a:endParaRPr lang="hu-HU" dirty="0"/>
          </a:p>
          <a:p>
            <a:r>
              <a:rPr lang="hu-HU" dirty="0" err="1">
                <a:solidFill>
                  <a:srgbClr val="FF0000"/>
                </a:solidFill>
              </a:rPr>
              <a:t>Support</a:t>
            </a:r>
            <a:r>
              <a:rPr lang="hu-HU" dirty="0">
                <a:solidFill>
                  <a:srgbClr val="FF0000"/>
                </a:solidFill>
              </a:rPr>
              <a:t> EU </a:t>
            </a:r>
            <a:r>
              <a:rPr lang="hu-HU" dirty="0" err="1">
                <a:solidFill>
                  <a:srgbClr val="FF0000"/>
                </a:solidFill>
              </a:rPr>
              <a:t>provides</a:t>
            </a:r>
            <a:endParaRPr lang="hu-HU" dirty="0">
              <a:solidFill>
                <a:srgbClr val="FF0000"/>
              </a:solidFill>
            </a:endParaRPr>
          </a:p>
          <a:p>
            <a:r>
              <a:rPr lang="hu-HU" dirty="0">
                <a:hlinkClick r:id="rId3"/>
              </a:rPr>
              <a:t>http://ec.europa.eu/growth/smes/promoting-entrepreneurship/support_en</a:t>
            </a:r>
            <a:endParaRPr lang="hu-HU" dirty="0"/>
          </a:p>
          <a:p>
            <a:pPr indent="0">
              <a:buNone/>
            </a:pPr>
            <a:endParaRPr lang="hu-HU" dirty="0"/>
          </a:p>
          <a:p>
            <a:pPr indent="0">
              <a:buNone/>
            </a:pPr>
            <a:endParaRPr lang="hu-HU" dirty="0"/>
          </a:p>
          <a:p>
            <a:pPr marL="342900" indent="-342900"/>
            <a:r>
              <a:rPr lang="hu-HU" dirty="0" err="1">
                <a:solidFill>
                  <a:srgbClr val="FF0000"/>
                </a:solidFill>
              </a:rPr>
              <a:t>Advice</a:t>
            </a:r>
            <a:r>
              <a:rPr lang="hu-HU" dirty="0">
                <a:solidFill>
                  <a:srgbClr val="FF0000"/>
                </a:solidFill>
              </a:rPr>
              <a:t> and </a:t>
            </a:r>
            <a:r>
              <a:rPr lang="hu-HU" dirty="0" err="1">
                <a:solidFill>
                  <a:srgbClr val="FF0000"/>
                </a:solidFill>
              </a:rPr>
              <a:t>opportunities</a:t>
            </a:r>
            <a:endParaRPr lang="hu-HU" dirty="0">
              <a:solidFill>
                <a:srgbClr val="FF0000"/>
              </a:solidFill>
            </a:endParaRPr>
          </a:p>
          <a:p>
            <a:pPr marL="342900" indent="-342900"/>
            <a:r>
              <a:rPr lang="hu-HU" dirty="0"/>
              <a:t>http://ec.europa.eu/growth/smes/promoting-entrepreneurship/advice-opportunities_en</a:t>
            </a:r>
          </a:p>
        </p:txBody>
      </p:sp>
    </p:spTree>
    <p:extLst>
      <p:ext uri="{BB962C8B-B14F-4D97-AF65-F5344CB8AC3E}">
        <p14:creationId xmlns:p14="http://schemas.microsoft.com/office/powerpoint/2010/main" val="998505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u-HU" dirty="0" err="1"/>
              <a:t>Advice</a:t>
            </a:r>
            <a:r>
              <a:rPr lang="hu-HU" dirty="0"/>
              <a:t> and </a:t>
            </a:r>
            <a:r>
              <a:rPr lang="hu-HU" dirty="0" err="1"/>
              <a:t>opportunities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hu-HU" dirty="0">
                <a:hlinkClick r:id="rId2"/>
              </a:rPr>
              <a:t>http://ec.europa.eu/growth/smes/promoting-entrepreneurship/advice-opportunities/start-up-procedures_en</a:t>
            </a:r>
            <a:endParaRPr lang="hu-HU" dirty="0"/>
          </a:p>
          <a:p>
            <a:r>
              <a:rPr lang="hu-HU" dirty="0">
                <a:sym typeface="Wingdings" panose="05000000000000000000" pitchFamily="2" charset="2"/>
              </a:rPr>
              <a:t></a:t>
            </a:r>
            <a:r>
              <a:rPr lang="hu-HU" dirty="0" err="1">
                <a:sym typeface="Wingdings" panose="05000000000000000000" pitchFamily="2" charset="2"/>
              </a:rPr>
              <a:t>available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support</a:t>
            </a:r>
            <a:r>
              <a:rPr lang="hu-HU" dirty="0">
                <a:sym typeface="Wingdings" panose="05000000000000000000" pitchFamily="2" charset="2"/>
              </a:rPr>
              <a:t>!</a:t>
            </a:r>
          </a:p>
          <a:p>
            <a:pPr indent="0">
              <a:buNone/>
            </a:pPr>
            <a:endParaRPr lang="hu-HU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58274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u-HU" dirty="0" err="1"/>
              <a:t>Contracts</a:t>
            </a:r>
            <a:r>
              <a:rPr lang="hu-HU" dirty="0"/>
              <a:t> and </a:t>
            </a:r>
            <a:r>
              <a:rPr lang="hu-HU" dirty="0" err="1"/>
              <a:t>grants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hu-HU" dirty="0">
                <a:hlinkClick r:id="rId2"/>
              </a:rPr>
              <a:t>http://ec.europa.eu/growth/contracts-grants/calls-for-proposals/about-our-grants_en?field_section_tid=144</a:t>
            </a:r>
            <a:endParaRPr lang="hu-HU" dirty="0"/>
          </a:p>
          <a:p>
            <a:r>
              <a:rPr lang="hu-HU" dirty="0"/>
              <a:t>///</a:t>
            </a:r>
            <a:r>
              <a:rPr lang="hu-HU" dirty="0" err="1"/>
              <a:t>subcategories</a:t>
            </a:r>
            <a:r>
              <a:rPr lang="hu-HU" dirty="0"/>
              <a:t>!!!///</a:t>
            </a:r>
          </a:p>
          <a:p>
            <a:pPr indent="0">
              <a:buNone/>
            </a:pPr>
            <a:endParaRPr lang="hu-HU" dirty="0"/>
          </a:p>
          <a:p>
            <a:pPr indent="0">
              <a:buNone/>
            </a:pPr>
            <a:endParaRPr lang="hu-HU" dirty="0"/>
          </a:p>
          <a:p>
            <a:pPr indent="0">
              <a:buNone/>
            </a:pPr>
            <a:r>
              <a:rPr lang="hu-HU" dirty="0"/>
              <a:t>NCP:</a:t>
            </a:r>
          </a:p>
          <a:p>
            <a:pPr indent="0">
              <a:buNone/>
            </a:pPr>
            <a:r>
              <a:rPr lang="hu-HU" dirty="0"/>
              <a:t>http://ec.europa.eu/research/participants/portal/desktop/en/support/national_contact_points.html</a:t>
            </a:r>
          </a:p>
        </p:txBody>
      </p:sp>
    </p:spTree>
    <p:extLst>
      <p:ext uri="{BB962C8B-B14F-4D97-AF65-F5344CB8AC3E}">
        <p14:creationId xmlns:p14="http://schemas.microsoft.com/office/powerpoint/2010/main" val="2499402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Banki </a:t>
            </a:r>
            <a:r>
              <a:rPr lang="hu-HU" dirty="0" err="1" smtClean="0"/>
              <a:t>startup</a:t>
            </a:r>
            <a:r>
              <a:rPr lang="hu-HU" dirty="0" smtClean="0"/>
              <a:t> támogatás és banki hitelek kisvállalkozásoknak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 descr="3碼銀行代碼列表、7碼分行代碼查詢 @ 符碼記憶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280" y="3895725"/>
            <a:ext cx="304800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2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hu-HU" dirty="0" smtClean="0"/>
              <a:t>A pénzügyi tervezés jelentősége és a főbb finanszírozási lehetőségek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 descr="Your Blog - Understanding Devices Lease Fund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471" y="4123267"/>
            <a:ext cx="3543300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314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06704" y="11958"/>
            <a:ext cx="10772775" cy="1658198"/>
          </a:xfrm>
        </p:spPr>
        <p:txBody>
          <a:bodyPr/>
          <a:lstStyle/>
          <a:p>
            <a:r>
              <a:rPr lang="hu-HU" dirty="0" smtClean="0"/>
              <a:t>Banki hitelek 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846" y="1328632"/>
            <a:ext cx="9720197" cy="546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30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53" y="366386"/>
            <a:ext cx="11540647" cy="649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050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47" y="194936"/>
            <a:ext cx="11419562" cy="642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948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Hitelekkel kapcsolatos kockázatok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 általánosságban elmondható, hogy okosan tesszük, ha hitelfelvételeinket a vállalkozásba befektetett tőke 25-35%-ára korlátozzuk.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50%-</a:t>
            </a:r>
            <a:r>
              <a:rPr lang="hu-HU" dirty="0" err="1" smtClean="0"/>
              <a:t>nál</a:t>
            </a:r>
            <a:r>
              <a:rPr lang="hu-HU" dirty="0" smtClean="0"/>
              <a:t> magasabb arány már túl magas kockázati szintet jelent egy vállalkozás számára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a vállalkozás vezetőinek nemcsak a magas profitra kell törekedniük, hanem arra is, hogy a céget hosszú távon biztonságosan fenn tudják tartani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számolni kell azzal, hogy a hitel visszafizetése milyen időtartamra milyen forrásból történik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milyen fejlesztési lehetőséghez segít hozzá vs. milyen terhet jelent hosszú távon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a hitelfelvétel, amely korábban még előmozdította a nyereség növelését, most már komoly cash-flow problémákat okoz a cégeknek </a:t>
            </a:r>
            <a:endParaRPr lang="hu-HU" dirty="0"/>
          </a:p>
        </p:txBody>
      </p:sp>
      <p:pic>
        <p:nvPicPr>
          <p:cNvPr id="4" name="Kép 3" descr="Rablás a hitellel ∞ OP magyar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248" y="0"/>
            <a:ext cx="2587752" cy="1722120"/>
          </a:xfrm>
          <a:prstGeom prst="rect">
            <a:avLst/>
          </a:prstGeom>
        </p:spPr>
      </p:pic>
      <p:pic>
        <p:nvPicPr>
          <p:cNvPr id="5" name="Kép 4" descr="Hogy lesz itt hitel nélkül növekedés? - Kettős Mér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746" y="5257800"/>
            <a:ext cx="2817254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35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tányér, étel, asztal, sok látható&#10;&#10;A leírás teljesen megbízható">
            <a:extLst>
              <a:ext uri="{FF2B5EF4-FFF2-40B4-BE49-F238E27FC236}">
                <a16:creationId xmlns:a16="http://schemas.microsoft.com/office/drawing/2014/main" id="{89B511A4-F7FD-4E00-A184-29140EF32F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4" r="16179" b="1"/>
          <a:stretch/>
        </p:blipFill>
        <p:spPr>
          <a:xfrm>
            <a:off x="8114536" y="2897120"/>
            <a:ext cx="4077463" cy="3960870"/>
          </a:xfrm>
          <a:prstGeom prst="rect">
            <a:avLst/>
          </a:prstGeom>
        </p:spPr>
      </p:pic>
      <p:pic>
        <p:nvPicPr>
          <p:cNvPr id="7" name="Kép 6" descr="A képen mozdulatlan látható&#10;&#10;A leírás nagyon megbízható">
            <a:extLst>
              <a:ext uri="{FF2B5EF4-FFF2-40B4-BE49-F238E27FC236}">
                <a16:creationId xmlns:a16="http://schemas.microsoft.com/office/drawing/2014/main" id="{CBB2B39A-0761-4CD9-BBF5-871B60E11E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rcRect l="532" r="-1" b="-1"/>
          <a:stretch/>
        </p:blipFill>
        <p:spPr>
          <a:xfrm>
            <a:off x="8114535" y="10"/>
            <a:ext cx="4077465" cy="2736255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44FC86B-737F-4DEC-A2AD-160BDDCDA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34" y="152490"/>
            <a:ext cx="7214566" cy="1658198"/>
          </a:xfrm>
        </p:spPr>
        <p:txBody>
          <a:bodyPr>
            <a:normAutofit/>
          </a:bodyPr>
          <a:lstStyle/>
          <a:p>
            <a:r>
              <a:rPr lang="hu-HU" sz="4000" dirty="0">
                <a:solidFill>
                  <a:srgbClr val="FF0000"/>
                </a:solidFill>
              </a:rPr>
              <a:t>A pénzügyi tervezés és a megfelelő </a:t>
            </a:r>
            <a:r>
              <a:rPr lang="hu-HU" sz="4000" dirty="0" smtClean="0">
                <a:solidFill>
                  <a:srgbClr val="FF0000"/>
                </a:solidFill>
              </a:rPr>
              <a:t>folyamatok </a:t>
            </a:r>
            <a:r>
              <a:rPr lang="hu-HU" sz="4000" dirty="0">
                <a:solidFill>
                  <a:srgbClr val="FF0000"/>
                </a:solidFill>
              </a:rPr>
              <a:t>jelentősége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E80FB48-79B3-4B28-B451-0BCEF9772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45" y="1810688"/>
            <a:ext cx="6638543" cy="4590112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 a vállalkozás pénzügyi tervezése nem opcionális tevékenység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 a legelső ötlet felmerülésétől csak úgy lehet potenciális befektetőkkel tárgyalni, ha a várható pénzügyi folyamatokra vonatkozó elképzeléseinket is ismertetni tudjuk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 a vállalkozás megfelelő könyvviteli folyamatainak működtetése (számviteli törvény és adójogszabályok szerint) jogszabályi előírás az alapítás pillanatától kezdve szükséges </a:t>
            </a:r>
            <a:r>
              <a:rPr lang="hu-HU" dirty="0" smtClean="0"/>
              <a:t>– ez a folyamat esetleges későbbi kiszervezését is elősegítheti</a:t>
            </a:r>
            <a:endParaRPr lang="hu-HU" dirty="0"/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 bármikor előállhat egy olyan helyzet – hitelbírálat, pályázati ellenőrzés, befektetői tárgyalás – amelyhez szükséges a legaktuálisabb pénzügyi adatok biztosítása megfelelő rendszerezésben és az adott elvárások </a:t>
            </a:r>
            <a:r>
              <a:rPr lang="hu-HU" dirty="0" smtClean="0"/>
              <a:t>szerint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A </a:t>
            </a:r>
            <a:r>
              <a:rPr lang="hu-HU" dirty="0" err="1"/>
              <a:t>startup</a:t>
            </a:r>
            <a:r>
              <a:rPr lang="hu-HU" dirty="0"/>
              <a:t> számos fejlődési fázison megy keresztül, amelyek finanszírozási mérföldkövekkel is párosulnak.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 Kiemelten fontos megérteni a finanszírozási lehetőségek logikáját annak érdekében, hogy a vállalkozás a következő lépcsőt megugorhassa. </a:t>
            </a:r>
          </a:p>
          <a:p>
            <a:pPr marL="0" indent="0">
              <a:buNone/>
            </a:pPr>
            <a:endParaRPr lang="hu-HU" dirty="0"/>
          </a:p>
          <a:p>
            <a:pPr>
              <a:buFont typeface="Wingdings" panose="05000000000000000000" pitchFamily="2" charset="2"/>
              <a:buChar char="§"/>
            </a:pPr>
            <a:endParaRPr lang="hu-HU" dirty="0"/>
          </a:p>
          <a:p>
            <a:pPr marL="0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0086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74F9B9A-D8AC-40D9-AF70-FDF714D6D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11542643" cy="1658198"/>
          </a:xfrm>
        </p:spPr>
        <p:txBody>
          <a:bodyPr/>
          <a:lstStyle/>
          <a:p>
            <a:r>
              <a:rPr lang="hu-HU" dirty="0"/>
              <a:t>A pénzügyi tervezés legfontosabb elemei </a:t>
            </a:r>
            <a:r>
              <a:rPr lang="hu-HU" dirty="0" smtClean="0"/>
              <a:t>I. 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AB255A7-B705-4576-B66F-DC6F3C736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17" y="1402080"/>
            <a:ext cx="3371883" cy="3766185"/>
          </a:xfrm>
        </p:spPr>
        <p:txBody>
          <a:bodyPr/>
          <a:lstStyle/>
          <a:p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Fő kérdés 1.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hu-HU" dirty="0"/>
              <a:t> </a:t>
            </a:r>
            <a:r>
              <a:rPr lang="hu-HU" sz="2000" dirty="0"/>
              <a:t>az adott országban alapítandó vállalkozás pénzügyi működéséhez szükséges (alapító/törzs) tőke milyen forrásból áll </a:t>
            </a:r>
            <a:r>
              <a:rPr lang="hu-HU" sz="2000" dirty="0" smtClean="0"/>
              <a:t>össze?</a:t>
            </a:r>
            <a:endParaRPr lang="hu-HU" sz="2000" dirty="0"/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4CE1653B-30C6-460A-8D59-BCD2BA6845D6}"/>
              </a:ext>
            </a:extLst>
          </p:cNvPr>
          <p:cNvSpPr txBox="1">
            <a:spLocks/>
          </p:cNvSpPr>
          <p:nvPr/>
        </p:nvSpPr>
        <p:spPr>
          <a:xfrm>
            <a:off x="7854067" y="1372925"/>
            <a:ext cx="4465187" cy="2871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Char char=" "/>
              <a:tabLst/>
              <a:defRPr/>
            </a:pPr>
            <a:r>
              <a:rPr kumimoji="0" lang="hu-HU" b="1" i="0" u="none" strike="noStrike" kern="1200" cap="none" spc="0" normalizeH="0" baseline="0" noProof="0" dirty="0">
                <a:ln>
                  <a:noFill/>
                </a:ln>
                <a:solidFill>
                  <a:srgbClr val="F03B5E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Fő kérdés 2.</a:t>
            </a:r>
          </a:p>
          <a:p>
            <a:pPr marL="91440" marR="0" lvl="0" indent="-9144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hu-H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addig, amíg az induló vállalkozásnak nincs elegendő </a:t>
            </a:r>
            <a:r>
              <a:rPr kumimoji="0" lang="hu-H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bevétele az értékesítésből </a:t>
            </a:r>
            <a:r>
              <a:rPr kumimoji="0" lang="hu-H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(ld. előző dia), addig a kiadásainak finanszírozását, főként az ötlet kidolgozásának, tesztelésének fázisában – miből tudja fedezni ?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B2B54068-E495-4B49-A243-1E82D9208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0" y="4130212"/>
            <a:ext cx="3810000" cy="2543175"/>
          </a:xfrm>
          <a:prstGeom prst="rect">
            <a:avLst/>
          </a:prstGeom>
        </p:spPr>
      </p:pic>
      <p:pic>
        <p:nvPicPr>
          <p:cNvPr id="9" name="Kép 8" descr="A képen beltéri, asztal, fal, égbolt látható&#10;&#10;A leírás nagyon megbízható">
            <a:extLst>
              <a:ext uri="{FF2B5EF4-FFF2-40B4-BE49-F238E27FC236}">
                <a16:creationId xmlns:a16="http://schemas.microsoft.com/office/drawing/2014/main" id="{34F01EFD-8FF1-4317-863D-28F76E2CE7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5"/>
              </a:ext>
            </a:extLst>
          </a:blip>
          <a:stretch>
            <a:fillRect/>
          </a:stretch>
        </p:blipFill>
        <p:spPr>
          <a:xfrm>
            <a:off x="3943316" y="1265577"/>
            <a:ext cx="3513235" cy="2325762"/>
          </a:xfrm>
          <a:prstGeom prst="rect">
            <a:avLst/>
          </a:prstGeom>
        </p:spPr>
      </p:pic>
      <p:sp>
        <p:nvSpPr>
          <p:cNvPr id="7" name="Tartalom helye 2">
            <a:extLst>
              <a:ext uri="{FF2B5EF4-FFF2-40B4-BE49-F238E27FC236}">
                <a16:creationId xmlns:a16="http://schemas.microsoft.com/office/drawing/2014/main" id="{4CE1653B-30C6-460A-8D59-BCD2BA6845D6}"/>
              </a:ext>
            </a:extLst>
          </p:cNvPr>
          <p:cNvSpPr txBox="1">
            <a:spLocks/>
          </p:cNvSpPr>
          <p:nvPr/>
        </p:nvSpPr>
        <p:spPr>
          <a:xfrm>
            <a:off x="4264636" y="3775228"/>
            <a:ext cx="6744255" cy="4654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Char char=" "/>
              <a:tabLst/>
              <a:defRPr/>
            </a:pPr>
            <a:r>
              <a:rPr kumimoji="0" lang="hu-HU" sz="2400" b="1" i="0" u="none" strike="noStrike" kern="1200" cap="none" spc="0" normalizeH="0" baseline="0" noProof="0" dirty="0">
                <a:ln>
                  <a:noFill/>
                </a:ln>
                <a:solidFill>
                  <a:srgbClr val="F03B5E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Fő kérdés </a:t>
            </a:r>
            <a:r>
              <a:rPr kumimoji="0" lang="hu-HU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03B5E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3.</a:t>
            </a:r>
            <a:endParaRPr kumimoji="0" lang="hu-HU" sz="2400" b="1" i="0" u="none" strike="noStrike" kern="1200" cap="none" spc="0" normalizeH="0" baseline="0" noProof="0" dirty="0">
              <a:ln>
                <a:noFill/>
              </a:ln>
              <a:solidFill>
                <a:srgbClr val="F03B5E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hu-H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hu-H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milyen forrásokra és milyen időszakokban, fázisokban támaszkodhat a vállalkozás az értékesítésből/szolgáltatásból származó</a:t>
            </a:r>
            <a:r>
              <a:rPr kumimoji="0" lang="hu-HU" sz="2000" b="0" i="0" u="none" strike="noStrike" kern="1200" cap="none" spc="0" normalizeH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bevételein kívül? </a:t>
            </a:r>
            <a:endParaRPr kumimoji="0" lang="hu-HU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5" name="Kép 4" descr="GIRSAL to make financing affordable and accessible to ...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379" y="5236242"/>
            <a:ext cx="5189621" cy="162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98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74F9B9A-D8AC-40D9-AF70-FDF714D6D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11542643" cy="1658198"/>
          </a:xfrm>
        </p:spPr>
        <p:txBody>
          <a:bodyPr>
            <a:normAutofit/>
          </a:bodyPr>
          <a:lstStyle/>
          <a:p>
            <a:pPr algn="ctr"/>
            <a:r>
              <a:rPr lang="hu-HU" dirty="0"/>
              <a:t>A pénzügyi tervezés legfontosabb elemei </a:t>
            </a:r>
            <a:r>
              <a:rPr lang="hu-HU" dirty="0" smtClean="0"/>
              <a:t>II. </a:t>
            </a:r>
            <a:br>
              <a:rPr lang="hu-HU" dirty="0" smtClean="0"/>
            </a:br>
            <a:r>
              <a:rPr lang="hu-HU" sz="4000" dirty="0" smtClean="0"/>
              <a:t>- Melyek a legfontosabb bevétel és kiadás típusok?- </a:t>
            </a:r>
            <a:endParaRPr lang="hu-HU" sz="40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AB255A7-B705-4576-B66F-DC6F3C736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4465187" cy="3766185"/>
          </a:xfrm>
        </p:spPr>
        <p:txBody>
          <a:bodyPr/>
          <a:lstStyle/>
          <a:p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Főbb bevételi források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termék/szolgáltatás eladások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 smtClean="0"/>
              <a:t>előfizetések</a:t>
            </a:r>
            <a:endParaRPr lang="hu-HU" dirty="0"/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 tanácsadási </a:t>
            </a:r>
            <a:r>
              <a:rPr lang="hu-HU" dirty="0" smtClean="0"/>
              <a:t>díjak//megbízási díjak</a:t>
            </a:r>
            <a:endParaRPr lang="hu-HU" dirty="0"/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 befektetési/pénzügyi tevékenységek eredménye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 bérleti vagy lízing bevételek </a:t>
            </a:r>
          </a:p>
          <a:p>
            <a:endParaRPr lang="hu-HU" dirty="0"/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4CE1653B-30C6-460A-8D59-BCD2BA6845D6}"/>
              </a:ext>
            </a:extLst>
          </p:cNvPr>
          <p:cNvSpPr txBox="1">
            <a:spLocks/>
          </p:cNvSpPr>
          <p:nvPr/>
        </p:nvSpPr>
        <p:spPr>
          <a:xfrm>
            <a:off x="5599839" y="2011679"/>
            <a:ext cx="4465187" cy="465416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Char char=" "/>
              <a:tabLst/>
              <a:defRPr/>
            </a:pPr>
            <a:r>
              <a:rPr kumimoji="0" lang="hu-HU" sz="2400" b="1" i="0" u="none" strike="noStrike" kern="1200" cap="none" spc="0" normalizeH="0" baseline="0" noProof="0" dirty="0">
                <a:ln>
                  <a:noFill/>
                </a:ln>
                <a:solidFill>
                  <a:srgbClr val="F03B5E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Főbb </a:t>
            </a:r>
            <a:r>
              <a:rPr kumimoji="0" lang="hu-HU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03B5E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kiadások  </a:t>
            </a:r>
            <a:r>
              <a:rPr kumimoji="0" lang="hu-HU" sz="2400" b="1" i="0" u="none" strike="noStrike" kern="1200" cap="none" spc="0" normalizeH="0" baseline="0" noProof="0" dirty="0">
                <a:ln>
                  <a:noFill/>
                </a:ln>
                <a:solidFill>
                  <a:srgbClr val="F03B5E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(költségtípusok)</a:t>
            </a:r>
          </a:p>
          <a:p>
            <a:pPr marL="91440" marR="0" lvl="0" indent="-9144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hu-H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bérek és járulékok</a:t>
            </a:r>
          </a:p>
          <a:p>
            <a:pPr marL="91440" marR="0" lvl="0" indent="-9144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hu-H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hu-HU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igénybevett</a:t>
            </a:r>
            <a:r>
              <a:rPr kumimoji="0" lang="hu-H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szolgáltatások, előfizetések</a:t>
            </a:r>
          </a:p>
          <a:p>
            <a:pPr marL="91440" marR="0" lvl="0" indent="-9144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hu-H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gépek és berendezések</a:t>
            </a:r>
          </a:p>
          <a:p>
            <a:pPr marL="91440" marR="0" lvl="0" indent="-9144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hu-H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bankköltségek</a:t>
            </a:r>
          </a:p>
          <a:p>
            <a:pPr marL="91440" marR="0" lvl="0" indent="-9144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hu-H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hitel-és jelzálogköltségek</a:t>
            </a:r>
          </a:p>
          <a:p>
            <a:pPr marL="91440" marR="0" lvl="0" indent="-9144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hu-H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bérleti díjak </a:t>
            </a:r>
          </a:p>
          <a:p>
            <a:pPr marL="91440" marR="0" lvl="0" indent="-9144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hu-H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licence </a:t>
            </a:r>
            <a:r>
              <a:rPr kumimoji="0" lang="hu-H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díjak (pl.szoftver)</a:t>
            </a:r>
            <a:endParaRPr kumimoji="0" lang="hu-HU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hu-H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ügyvéd, marketing és más tanácsadási díjak</a:t>
            </a:r>
          </a:p>
          <a:p>
            <a:pPr marL="91440" marR="0" lvl="0" indent="-9144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hu-H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Közüzemi díjak, irodaszerek, egyéb </a:t>
            </a:r>
            <a:r>
              <a:rPr kumimoji="0" lang="hu-H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költségek</a:t>
            </a:r>
          </a:p>
          <a:p>
            <a:pPr marL="91440" marR="0" lvl="0" indent="-9144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hu-HU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alibri Light" panose="020F0302020204030204"/>
              </a:rPr>
              <a:t>K+F költségek, piackutatási költségek</a:t>
            </a:r>
          </a:p>
          <a:p>
            <a:pPr marL="91440" marR="0" lvl="0" indent="-9144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hu-H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hu-H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gyártási költségek </a:t>
            </a:r>
          </a:p>
          <a:p>
            <a:pPr marL="91440" marR="0" lvl="0" indent="-9144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hu-HU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" panose="020F0302020204030204"/>
              </a:rPr>
              <a:t> </a:t>
            </a:r>
            <a:r>
              <a:rPr lang="hu-HU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alibri Light" panose="020F0302020204030204"/>
              </a:rPr>
              <a:t>értékesítési költségek</a:t>
            </a:r>
            <a:endParaRPr kumimoji="0" lang="hu-HU" sz="2400" b="0" i="0" u="none" strike="noStrike" kern="1200" cap="none" spc="0" normalizeH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hu-HU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" panose="020F0302020204030204"/>
              </a:rPr>
              <a:t> </a:t>
            </a:r>
            <a:r>
              <a:rPr lang="hu-HU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alibri Light" panose="020F0302020204030204"/>
              </a:rPr>
              <a:t>Az operatív működéssel összefüggő, egyéb általános költségek</a:t>
            </a:r>
            <a:endParaRPr kumimoji="0" lang="hu-HU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Char char=" "/>
              <a:tabLst/>
              <a:defRPr/>
            </a:pPr>
            <a:endParaRPr kumimoji="0" lang="hu-HU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5" name="Szövegdoboz 4"/>
          <p:cNvSpPr txBox="1"/>
          <p:nvPr/>
        </p:nvSpPr>
        <p:spPr>
          <a:xfrm flipH="1">
            <a:off x="948830" y="5465514"/>
            <a:ext cx="3036148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hu-HU" dirty="0" smtClean="0"/>
              <a:t>A fentiek feltüntetésénél innovatív induló vállalkozást feltételezünk, amely éppen csak megkezdte működését!</a:t>
            </a:r>
            <a:endParaRPr lang="hu-HU" dirty="0"/>
          </a:p>
        </p:txBody>
      </p:sp>
      <p:sp>
        <p:nvSpPr>
          <p:cNvPr id="6" name="Szövegdoboz 5"/>
          <p:cNvSpPr txBox="1"/>
          <p:nvPr/>
        </p:nvSpPr>
        <p:spPr>
          <a:xfrm>
            <a:off x="9625263" y="2011679"/>
            <a:ext cx="2346158" cy="147732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hu-HU" dirty="0" smtClean="0"/>
              <a:t>Milyen időszakokban // fázisokban milyen egyéb forrás segíthet áthidalni a nehézségeket?</a:t>
            </a:r>
            <a:endParaRPr lang="hu-HU" dirty="0"/>
          </a:p>
        </p:txBody>
      </p:sp>
      <p:sp>
        <p:nvSpPr>
          <p:cNvPr id="7" name="Szövegdoboz 6"/>
          <p:cNvSpPr txBox="1"/>
          <p:nvPr/>
        </p:nvSpPr>
        <p:spPr>
          <a:xfrm>
            <a:off x="9669375" y="3980850"/>
            <a:ext cx="2346158" cy="14773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hu-HU" dirty="0" smtClean="0"/>
              <a:t>Milyen szakaszokban milyen pénzügyi //likviditási nehézségekkel kell számolnunk? 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67884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Finanszírozás vagy önerőből történő indulás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 </a:t>
            </a:r>
            <a:r>
              <a:rPr lang="en-US" dirty="0" smtClean="0"/>
              <a:t> </a:t>
            </a:r>
            <a:r>
              <a:rPr lang="hu-HU" dirty="0" smtClean="0"/>
              <a:t>Kell-e egyáltalán egy induló innovatív vállalkozás alapítóinak azzal foglalkozni, hogy a befektetési lehetőségeket keressenek? És ha igen, mennyire, milyen módon és mikor van erre szükség?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Általánosságban erre az lehet a válasz, hogy a legelső, „lábmegvető” szakaszban szerencsésebb külső forrás bevonása nélkül dolgozni, hiszen jellemzően egyedül, vagy kis csapatban zajlik a munkavégzés, leginkább fizetség nélkül, esetleg az első, korai vásárlóktól származó bevételeket felhasználva!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Minél előbb van mód az első felhasználóktól/vásárlóktól (pl. </a:t>
            </a:r>
            <a:r>
              <a:rPr lang="hu-HU" dirty="0" err="1" smtClean="0"/>
              <a:t>early</a:t>
            </a:r>
            <a:r>
              <a:rPr lang="hu-HU" dirty="0" smtClean="0"/>
              <a:t> </a:t>
            </a:r>
            <a:r>
              <a:rPr lang="hu-HU" dirty="0" err="1" smtClean="0"/>
              <a:t>adopters</a:t>
            </a:r>
            <a:r>
              <a:rPr lang="hu-HU" dirty="0" smtClean="0"/>
              <a:t>) befolyó bevételek realizálására, annál hitelesebb a cég, és annál jobb az alkupozíciója befektetőkkel történő tárgyalások során.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Minden olyan helyzetben, amikor a fejlesztéshez vagy a piacra lépéshez szükséges pénzügyi források a vállalkozásban nem állnak rendelkezésre, amilyen gyorsan csak lehetséges, meg kell találni a megfelelő finanszírozási lehetőségeket! 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29954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BDDF100-D200-4883-9F4B-98DFD9432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A finanszírozás lehetséges forrásai innovatív induló vállalkozások esetében (</a:t>
            </a:r>
            <a:r>
              <a:rPr lang="hu-HU" dirty="0" err="1"/>
              <a:t>financing</a:t>
            </a:r>
            <a:r>
              <a:rPr lang="hu-HU" dirty="0"/>
              <a:t> 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DBE32D8-66AA-46C4-8C87-F0BF4EDC1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712677"/>
          </a:xfrm>
        </p:spPr>
        <p:txBody>
          <a:bodyPr>
            <a:normAutofit fontScale="92500" lnSpcReduction="20000"/>
          </a:bodyPr>
          <a:lstStyle/>
          <a:p>
            <a:r>
              <a:rPr lang="hu-HU" i="1" dirty="0" smtClean="0"/>
              <a:t>• Barátok</a:t>
            </a:r>
            <a:r>
              <a:rPr lang="hu-HU" i="1" dirty="0"/>
              <a:t>, család, őrültek - </a:t>
            </a:r>
            <a:r>
              <a:rPr lang="hu-HU" i="1" dirty="0" err="1"/>
              <a:t>Friends</a:t>
            </a:r>
            <a:r>
              <a:rPr lang="hu-HU" i="1" dirty="0"/>
              <a:t>, </a:t>
            </a:r>
            <a:r>
              <a:rPr lang="hu-HU" i="1" dirty="0" err="1"/>
              <a:t>families</a:t>
            </a:r>
            <a:r>
              <a:rPr lang="hu-HU" i="1" dirty="0"/>
              <a:t>, </a:t>
            </a:r>
            <a:r>
              <a:rPr lang="hu-HU" i="1" dirty="0" err="1" smtClean="0"/>
              <a:t>fools</a:t>
            </a:r>
            <a:r>
              <a:rPr lang="hu-HU" i="1" dirty="0" smtClean="0"/>
              <a:t> (3F)</a:t>
            </a:r>
            <a:endParaRPr lang="hu-HU" i="1" dirty="0"/>
          </a:p>
          <a:p>
            <a:r>
              <a:rPr lang="hu-HU" i="1" dirty="0"/>
              <a:t>• Pályázati támogatások  (hazai, EU, egyéb) </a:t>
            </a:r>
            <a:r>
              <a:rPr lang="hu-HU" i="1" dirty="0" smtClean="0"/>
              <a:t>– </a:t>
            </a:r>
            <a:r>
              <a:rPr lang="hu-HU" i="1" dirty="0" err="1" smtClean="0"/>
              <a:t>Government</a:t>
            </a:r>
            <a:r>
              <a:rPr lang="hu-HU" i="1" dirty="0" smtClean="0"/>
              <a:t>//</a:t>
            </a:r>
            <a:r>
              <a:rPr lang="hu-HU" i="1" dirty="0" err="1" smtClean="0"/>
              <a:t>public</a:t>
            </a:r>
            <a:r>
              <a:rPr lang="hu-HU" i="1" dirty="0" smtClean="0"/>
              <a:t> </a:t>
            </a:r>
            <a:r>
              <a:rPr lang="hu-HU" i="1" dirty="0" err="1"/>
              <a:t>grants</a:t>
            </a:r>
            <a:endParaRPr lang="hu-HU" i="1" dirty="0"/>
          </a:p>
          <a:p>
            <a:r>
              <a:rPr lang="hu-HU" i="1" dirty="0"/>
              <a:t>• Inkubátorok - </a:t>
            </a:r>
            <a:r>
              <a:rPr lang="hu-HU" i="1" dirty="0" err="1"/>
              <a:t>Incubators</a:t>
            </a:r>
            <a:endParaRPr lang="hu-HU" i="1" dirty="0"/>
          </a:p>
          <a:p>
            <a:r>
              <a:rPr lang="hu-HU" i="1" dirty="0"/>
              <a:t>• Bankhitelek - Bank </a:t>
            </a:r>
            <a:r>
              <a:rPr lang="hu-HU" i="1" dirty="0" err="1"/>
              <a:t>loans</a:t>
            </a:r>
            <a:endParaRPr lang="hu-HU" i="1" dirty="0"/>
          </a:p>
          <a:p>
            <a:r>
              <a:rPr lang="hu-HU" i="1" dirty="0"/>
              <a:t>• Közösségi finanszírozás - </a:t>
            </a:r>
            <a:r>
              <a:rPr lang="hu-HU" i="1" dirty="0" err="1"/>
              <a:t>Crowdfunding</a:t>
            </a:r>
            <a:endParaRPr lang="hu-HU" i="1" dirty="0"/>
          </a:p>
          <a:p>
            <a:r>
              <a:rPr lang="hu-HU" i="1" dirty="0"/>
              <a:t>• Üzleti angyalok - </a:t>
            </a:r>
            <a:r>
              <a:rPr lang="hu-HU" i="1" dirty="0" err="1"/>
              <a:t>Angels</a:t>
            </a:r>
            <a:endParaRPr lang="hu-HU" i="1" dirty="0"/>
          </a:p>
          <a:p>
            <a:r>
              <a:rPr lang="hu-HU" i="1" dirty="0"/>
              <a:t>• Kockázati tőkebefektetők – VC (</a:t>
            </a:r>
            <a:r>
              <a:rPr lang="hu-HU" i="1" dirty="0" err="1"/>
              <a:t>venture</a:t>
            </a:r>
            <a:r>
              <a:rPr lang="hu-HU" i="1" dirty="0"/>
              <a:t> </a:t>
            </a:r>
            <a:r>
              <a:rPr lang="hu-HU" i="1" dirty="0" err="1"/>
              <a:t>capital</a:t>
            </a:r>
            <a:r>
              <a:rPr lang="hu-HU" i="1" dirty="0" smtClean="0"/>
              <a:t>)</a:t>
            </a:r>
          </a:p>
          <a:p>
            <a:endParaRPr lang="hu-HU" i="1" dirty="0"/>
          </a:p>
          <a:p>
            <a:endParaRPr lang="hu-HU" i="1" dirty="0" smtClean="0"/>
          </a:p>
          <a:p>
            <a:endParaRPr lang="hu-HU" i="1" dirty="0"/>
          </a:p>
          <a:p>
            <a:r>
              <a:rPr lang="hu-HU" i="1" dirty="0" smtClean="0"/>
              <a:t>A következőkben ezeket a formákat nézzük meg részletesebben!</a:t>
            </a:r>
          </a:p>
          <a:p>
            <a:r>
              <a:rPr lang="hu-HU" sz="1800" i="1" dirty="0" smtClean="0"/>
              <a:t>Forrás</a:t>
            </a:r>
            <a:r>
              <a:rPr lang="hu-HU" sz="1800" i="1" dirty="0"/>
              <a:t>:  I&amp;E </a:t>
            </a:r>
            <a:r>
              <a:rPr lang="hu-HU" sz="1800" i="1" dirty="0" err="1"/>
              <a:t>Basics</a:t>
            </a:r>
            <a:r>
              <a:rPr lang="hu-HU" sz="1800" i="1" dirty="0"/>
              <a:t> </a:t>
            </a:r>
            <a:r>
              <a:rPr lang="hu-HU" sz="1800" i="1" dirty="0" err="1"/>
              <a:t>blueprint</a:t>
            </a:r>
            <a:r>
              <a:rPr lang="hu-HU" sz="1800" i="1" dirty="0"/>
              <a:t> alapján</a:t>
            </a:r>
          </a:p>
        </p:txBody>
      </p:sp>
      <p:pic>
        <p:nvPicPr>
          <p:cNvPr id="4" name="Kép 3" descr="A képen beltéri, asztal, fal, égbolt látható&#10;&#10;A leírás nagyon megbízható">
            <a:extLst>
              <a:ext uri="{FF2B5EF4-FFF2-40B4-BE49-F238E27FC236}">
                <a16:creationId xmlns:a16="http://schemas.microsoft.com/office/drawing/2014/main" id="{372F4C95-62DE-48C3-B07A-5C7DED6B0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8220098" y="4166784"/>
            <a:ext cx="3513235" cy="232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406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0" y="0"/>
            <a:ext cx="10772775" cy="1658198"/>
          </a:xfrm>
        </p:spPr>
        <p:txBody>
          <a:bodyPr/>
          <a:lstStyle/>
          <a:p>
            <a:r>
              <a:rPr lang="hu-HU" dirty="0" smtClean="0"/>
              <a:t>Finanszírozási típusok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96184" y="1658198"/>
            <a:ext cx="4111912" cy="5150740"/>
          </a:xfrm>
        </p:spPr>
        <p:txBody>
          <a:bodyPr>
            <a:normAutofit fontScale="70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 </a:t>
            </a:r>
            <a:r>
              <a:rPr lang="hu-HU" b="1" dirty="0" err="1" smtClean="0"/>
              <a:t>Seed</a:t>
            </a:r>
            <a:r>
              <a:rPr lang="hu-HU" b="1" dirty="0" smtClean="0"/>
              <a:t> befektetés: </a:t>
            </a:r>
            <a:r>
              <a:rPr lang="hu-HU" dirty="0" smtClean="0"/>
              <a:t>„magvető befektetés”- az első hivatalos tőkebefektetéssel finanszírozott szakasz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b="1" dirty="0" smtClean="0"/>
              <a:t>Series „A” befektetés: </a:t>
            </a:r>
            <a:r>
              <a:rPr lang="hu-HU" dirty="0" smtClean="0"/>
              <a:t>Optimalizálás – nem csak jó ötleteket keresnek a befektetők, hanem erős startégiával is rendelkező cégeket, annak érdekében, hogy a vállalkozást az ötletre alapozva sikeres profittermelő üzletté fejlesszék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b="1" dirty="0" smtClean="0"/>
              <a:t>Series „B” befektetés</a:t>
            </a:r>
            <a:r>
              <a:rPr lang="hu-HU" dirty="0" smtClean="0"/>
              <a:t>: Építkezés – azt finanszírozza, hogy a cég képes legyen bővíteni az elérhető piacok körét és fejlessze ennek érdekében a tevékenységét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b="1" dirty="0" smtClean="0"/>
              <a:t>Series „C”  befektetés: (</a:t>
            </a:r>
            <a:r>
              <a:rPr lang="hu-HU" dirty="0" err="1" smtClean="0"/>
              <a:t>Let’s</a:t>
            </a:r>
            <a:r>
              <a:rPr lang="hu-HU" dirty="0" smtClean="0"/>
              <a:t> </a:t>
            </a:r>
            <a:r>
              <a:rPr lang="hu-HU" dirty="0" err="1" smtClean="0"/>
              <a:t>scale</a:t>
            </a:r>
            <a:r>
              <a:rPr lang="hu-HU" dirty="0" smtClean="0"/>
              <a:t>) – új termékek kialakítását vagy új piacok elérését célozza</a:t>
            </a:r>
          </a:p>
          <a:p>
            <a:endParaRPr lang="hu-HU" dirty="0"/>
          </a:p>
          <a:p>
            <a:r>
              <a:rPr lang="hu-HU" dirty="0" smtClean="0"/>
              <a:t>Forrás: https</a:t>
            </a:r>
            <a:r>
              <a:rPr lang="hu-HU" dirty="0"/>
              <a:t>://www.investopedia.com/articles/personal-finance/102015/series-b-c-funding-what-it-all-means-and-how-it-works.asp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262" y="1658198"/>
            <a:ext cx="7217296" cy="408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63859"/>
      </p:ext>
    </p:extLst>
  </p:cSld>
  <p:clrMapOvr>
    <a:masterClrMapping/>
  </p:clrMapOvr>
</p:sld>
</file>

<file path=ppt/theme/theme1.xml><?xml version="1.0" encoding="utf-8"?>
<a:theme xmlns:a="http://schemas.openxmlformats.org/drawingml/2006/main" name="Nagyvárosi">
  <a:themeElements>
    <a:clrScheme name="Metropolitan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33ACF124-275F-44F2-8DE0-0A755069829B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14605</TotalTime>
  <Words>1691</Words>
  <Application>Microsoft Office PowerPoint</Application>
  <PresentationFormat>Szélesvásznú</PresentationFormat>
  <Paragraphs>157</Paragraphs>
  <Slides>33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Titillium</vt:lpstr>
      <vt:lpstr>Wingdings</vt:lpstr>
      <vt:lpstr>Nagyvárosi</vt:lpstr>
      <vt:lpstr>Az induló innovatív vállalkozások finanszírozási lehetőségei Innovatív vállalkozás menedzsment  6. előadás és szeminárium Dr. Hegyi Barbara </vt:lpstr>
      <vt:lpstr>Témakörök</vt:lpstr>
      <vt:lpstr>A pénzügyi tervezés jelentősége és a főbb finanszírozási lehetőségek</vt:lpstr>
      <vt:lpstr>A pénzügyi tervezés és a megfelelő folyamatok jelentősége</vt:lpstr>
      <vt:lpstr>A pénzügyi tervezés legfontosabb elemei I. </vt:lpstr>
      <vt:lpstr>A pénzügyi tervezés legfontosabb elemei II.  - Melyek a legfontosabb bevétel és kiadás típusok?- </vt:lpstr>
      <vt:lpstr>Finanszírozás vagy önerőből történő indulás</vt:lpstr>
      <vt:lpstr>A finanszírozás lehetséges forrásai innovatív induló vállalkozások esetében (financing )</vt:lpstr>
      <vt:lpstr>Finanszírozási típusok</vt:lpstr>
      <vt:lpstr>Üzleti angyalok és kockázati tőkebefektetők</vt:lpstr>
      <vt:lpstr>PowerPoint-bemutató</vt:lpstr>
      <vt:lpstr>Üzleti angyalok és kockázati tőkebefektetők</vt:lpstr>
      <vt:lpstr>Üzleti angyalok és kockázati tőkebefektetők</vt:lpstr>
      <vt:lpstr>Üzleti angyalok és kockázati tőkebefektetők</vt:lpstr>
      <vt:lpstr>Mit várnak a kockázati tőkebefektetők egy startuptól? </vt:lpstr>
      <vt:lpstr>Közösségi finanszírozás</vt:lpstr>
      <vt:lpstr>Crowdfunding –  Közösségi finanszírozás</vt:lpstr>
      <vt:lpstr>Kickstarter</vt:lpstr>
      <vt:lpstr>Indiegogo</vt:lpstr>
      <vt:lpstr>Pályázati források</vt:lpstr>
      <vt:lpstr>Public grants// pályázati források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Banki startup támogatás és banki hitelek kisvállalkozásoknak</vt:lpstr>
      <vt:lpstr>Banki hitelek </vt:lpstr>
      <vt:lpstr>PowerPoint-bemutató</vt:lpstr>
      <vt:lpstr>PowerPoint-bemutató</vt:lpstr>
      <vt:lpstr>Hitelekkel kapcsolatos kockázatok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Innovatív vállalkozás menedzsment  Az induló vállalkozások legfőbb pénzügyi folyamatai</dc:title>
  <dc:creator>Admin</dc:creator>
  <cp:lastModifiedBy>Barbara</cp:lastModifiedBy>
  <cp:revision>126</cp:revision>
  <dcterms:created xsi:type="dcterms:W3CDTF">2018-11-05T12:52:37Z</dcterms:created>
  <dcterms:modified xsi:type="dcterms:W3CDTF">2025-03-17T16:50:42Z</dcterms:modified>
</cp:coreProperties>
</file>